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56" r:id="rId2"/>
    <p:sldId id="264" r:id="rId3"/>
    <p:sldId id="262" r:id="rId4"/>
    <p:sldId id="263" r:id="rId5"/>
    <p:sldId id="265" r:id="rId6"/>
    <p:sldId id="267" r:id="rId7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Arial" charset="0"/>
              </a:defRPr>
            </a:lvl1pPr>
          </a:lstStyle>
          <a:p>
            <a:fld id="{CF2E8DB7-15A2-47E4-BC9C-6607404C6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28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D874958-A25B-4AB9-95CF-83FE9272E1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5F13F-5836-44D0-9BC1-2D94F2AFB5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37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631EE-F0E9-4A00-B73F-47153400A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9714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3EFAB-5DB8-4EF4-94F8-DEB79597F7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34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52EAC-3C22-4D79-8D22-F5D30A3AF9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129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25632-0AA4-45A4-84EB-8D1417DE06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4553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5DC8-7DDC-4071-B535-DEA5D8B62B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807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86F30-249E-4803-8DE5-0F6B498CD7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69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1E30C-6667-49EC-85DC-A2CAB7581F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772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9A8AA-B0EC-41B8-8062-302BCE50AC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0454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C7B16-4A53-427F-BE57-C1D769D749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09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63B77C-3929-4864-9DD8-FBFBAD2104F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458200" cy="1143000"/>
          </a:xfrm>
        </p:spPr>
        <p:txBody>
          <a:bodyPr/>
          <a:lstStyle/>
          <a:p>
            <a:pPr algn="l"/>
            <a:r>
              <a:rPr lang="en-US" altLang="en-US" sz="4000" dirty="0">
                <a:solidFill>
                  <a:schemeClr val="accent2"/>
                </a:solidFill>
              </a:rPr>
              <a:t>Me llamo ____________	</a:t>
            </a:r>
            <a:r>
              <a:rPr lang="en-US" altLang="en-US" sz="4000">
                <a:solidFill>
                  <a:schemeClr val="accent2"/>
                </a:solidFill>
              </a:rPr>
              <a:t>Clase </a:t>
            </a:r>
            <a:r>
              <a:rPr lang="en-US" altLang="en-US" sz="4000" smtClean="0">
                <a:solidFill>
                  <a:schemeClr val="accent2"/>
                </a:solidFill>
              </a:rPr>
              <a:t>602</a:t>
            </a:r>
            <a:r>
              <a:rPr lang="en-US" altLang="en-US" sz="4000" dirty="0">
                <a:solidFill>
                  <a:schemeClr val="accent2"/>
                </a:solidFill>
              </a:rPr>
              <a:t/>
            </a:r>
            <a:br>
              <a:rPr lang="en-US" altLang="en-US" sz="4000" dirty="0">
                <a:solidFill>
                  <a:schemeClr val="accent2"/>
                </a:solidFill>
              </a:rPr>
            </a:br>
            <a:r>
              <a:rPr lang="en-US" altLang="en-US" sz="4000" dirty="0">
                <a:solidFill>
                  <a:schemeClr val="accent2"/>
                </a:solidFill>
              </a:rPr>
              <a:t>La fecha es </a:t>
            </a:r>
            <a:r>
              <a:rPr lang="en-US" altLang="en-US" sz="4000" dirty="0" smtClean="0">
                <a:solidFill>
                  <a:schemeClr val="accent2"/>
                </a:solidFill>
              </a:rPr>
              <a:t>el 31 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octubre</a:t>
            </a:r>
            <a:r>
              <a:rPr lang="en-US" altLang="en-US" sz="4000" dirty="0" smtClean="0">
                <a:solidFill>
                  <a:schemeClr val="accent2"/>
                </a:solidFill>
              </a:rPr>
              <a:t> del 2017</a:t>
            </a:r>
            <a:endParaRPr lang="en-US" altLang="en-US" sz="4000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buFontTx/>
              <a:buNone/>
            </a:pPr>
            <a:r>
              <a:rPr lang="es-ES_tradnl" altLang="en-US" sz="44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4400" dirty="0" smtClean="0">
                <a:solidFill>
                  <a:srgbClr val="FF0000"/>
                </a:solidFill>
              </a:rPr>
              <a:t>18: </a:t>
            </a:r>
            <a:r>
              <a:rPr lang="es-ES_tradnl" altLang="en-US" sz="4400" dirty="0">
                <a:cs typeface="Times New Roman" pitchFamily="18" charset="0"/>
              </a:rPr>
              <a:t>¿Cómo eres</a:t>
            </a:r>
            <a:r>
              <a:rPr lang="es-ES_tradnl" altLang="en-US" sz="4400" dirty="0" smtClean="0">
                <a:cs typeface="Times New Roman" pitchFamily="18" charset="0"/>
              </a:rPr>
              <a:t>?</a:t>
            </a:r>
          </a:p>
          <a:p>
            <a:pPr marL="381000" indent="-381000">
              <a:buFontTx/>
              <a:buNone/>
            </a:pPr>
            <a:r>
              <a:rPr lang="es-ES_tradnl" altLang="en-US" sz="4400" i="1" dirty="0" err="1" smtClean="0">
                <a:solidFill>
                  <a:srgbClr val="009900"/>
                </a:solidFill>
                <a:cs typeface="Times New Roman" pitchFamily="18" charset="0"/>
              </a:rPr>
              <a:t>l.o</a:t>
            </a:r>
            <a:r>
              <a:rPr lang="es-ES_tradnl" altLang="en-US" sz="4400" i="1" dirty="0" smtClean="0">
                <a:solidFill>
                  <a:srgbClr val="009900"/>
                </a:solidFill>
                <a:cs typeface="Times New Roman" pitchFamily="18" charset="0"/>
              </a:rPr>
              <a:t>: to </a:t>
            </a:r>
            <a:r>
              <a:rPr lang="es-ES_tradnl" altLang="en-US" sz="4400" i="1" dirty="0" err="1" smtClean="0">
                <a:solidFill>
                  <a:srgbClr val="009900"/>
                </a:solidFill>
                <a:cs typeface="Times New Roman" pitchFamily="18" charset="0"/>
              </a:rPr>
              <a:t>review</a:t>
            </a:r>
            <a:r>
              <a:rPr lang="es-ES_tradnl" altLang="en-US" sz="4400" i="1" dirty="0" smtClean="0">
                <a:solidFill>
                  <a:srgbClr val="009900"/>
                </a:solidFill>
                <a:cs typeface="Times New Roman" pitchFamily="18" charset="0"/>
              </a:rPr>
              <a:t> </a:t>
            </a:r>
            <a:r>
              <a:rPr lang="es-ES_tradnl" altLang="en-US" sz="4400" i="1" dirty="0" err="1" smtClean="0">
                <a:solidFill>
                  <a:srgbClr val="009900"/>
                </a:solidFill>
                <a:cs typeface="Times New Roman" pitchFamily="18" charset="0"/>
              </a:rPr>
              <a:t>subject</a:t>
            </a:r>
            <a:r>
              <a:rPr lang="es-ES_tradnl" altLang="en-US" sz="4400" i="1" dirty="0" smtClean="0">
                <a:solidFill>
                  <a:srgbClr val="009900"/>
                </a:solidFill>
                <a:cs typeface="Times New Roman" pitchFamily="18" charset="0"/>
              </a:rPr>
              <a:t> </a:t>
            </a:r>
            <a:r>
              <a:rPr lang="es-ES_tradnl" altLang="en-US" sz="4400" i="1" dirty="0" err="1" smtClean="0">
                <a:solidFill>
                  <a:srgbClr val="009900"/>
                </a:solidFill>
                <a:cs typeface="Times New Roman" pitchFamily="18" charset="0"/>
              </a:rPr>
              <a:t>pronouns</a:t>
            </a:r>
            <a:endParaRPr lang="es-ES_tradnl" altLang="en-US" sz="4400" i="1" dirty="0">
              <a:solidFill>
                <a:srgbClr val="009900"/>
              </a:solidFill>
              <a:cs typeface="Times New Roman" pitchFamily="18" charset="0"/>
            </a:endParaRPr>
          </a:p>
          <a:p>
            <a:pPr marL="381000" indent="-381000">
              <a:buFontTx/>
              <a:buNone/>
            </a:pPr>
            <a:r>
              <a:rPr lang="es-ES_tradnl" altLang="en-US" sz="4400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381000" indent="-381000"/>
            <a:r>
              <a:rPr lang="es-ES_tradnl" altLang="en-US" sz="4400" dirty="0" smtClean="0">
                <a:cs typeface="Times New Roman" pitchFamily="18" charset="0"/>
              </a:rPr>
              <a:t>En ingles, </a:t>
            </a:r>
            <a:r>
              <a:rPr lang="es-ES_tradnl" altLang="en-US" sz="4400">
                <a:cs typeface="Times New Roman" pitchFamily="18" charset="0"/>
              </a:rPr>
              <a:t>¿Cuáles </a:t>
            </a:r>
            <a:r>
              <a:rPr lang="es-ES_tradnl" altLang="en-US" sz="4400" dirty="0" smtClean="0">
                <a:cs typeface="Times New Roman" pitchFamily="18" charset="0"/>
              </a:rPr>
              <a:t>son algunas </a:t>
            </a:r>
            <a:r>
              <a:rPr lang="es-ES_tradnl" altLang="en-US" sz="4400" i="1" dirty="0" smtClean="0">
                <a:cs typeface="Times New Roman" pitchFamily="18" charset="0"/>
              </a:rPr>
              <a:t>(tradiciones)</a:t>
            </a:r>
            <a:r>
              <a:rPr lang="es-ES_tradnl" altLang="en-US" sz="4400" dirty="0" smtClean="0">
                <a:cs typeface="Times New Roman" pitchFamily="18" charset="0"/>
              </a:rPr>
              <a:t> del </a:t>
            </a:r>
            <a:r>
              <a:rPr lang="es-ES_tradnl" altLang="en-US" sz="4400" dirty="0" err="1" smtClean="0">
                <a:cs typeface="Times New Roman" pitchFamily="18" charset="0"/>
              </a:rPr>
              <a:t>Dia</a:t>
            </a:r>
            <a:r>
              <a:rPr lang="es-ES_tradnl" altLang="en-US" sz="4400" dirty="0" smtClean="0">
                <a:cs typeface="Times New Roman" pitchFamily="18" charset="0"/>
              </a:rPr>
              <a:t> de los Muertos?</a:t>
            </a:r>
            <a:endParaRPr lang="es-ES_tradnl" altLang="en-US" sz="44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657600" y="76200"/>
            <a:ext cx="4876800" cy="8382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GRAMATICA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458200" cy="601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What is a Subject Pronoun?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 subject pronoun is a word that REPLACES a noun.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 dirty="0"/>
              <a:t>i.e.             Robert is from Texas.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 dirty="0"/>
              <a:t>		      He is from Texas.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So, What would be the subject pronoun for…?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Hector 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Teresa=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Gloria &amp; Elena=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Luisa &amp; I=</a:t>
            </a: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286000" y="2133600"/>
            <a:ext cx="1143000" cy="457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  <a:p>
            <a:pPr algn="ctr"/>
            <a:endParaRPr lang="en-US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393950" y="1812925"/>
            <a:ext cx="958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 dirty="0">
                <a:solidFill>
                  <a:schemeClr val="accent1"/>
                </a:solidFill>
              </a:rPr>
              <a:t>subject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V="1">
            <a:off x="2209800" y="2590800"/>
            <a:ext cx="609600" cy="609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 rot="-2474190">
            <a:off x="1747838" y="2590800"/>
            <a:ext cx="1071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solidFill>
                  <a:schemeClr val="accent2"/>
                </a:solidFill>
              </a:rPr>
              <a:t>replaces</a:t>
            </a: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1752600" y="3124200"/>
            <a:ext cx="533400" cy="533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447800" y="3519488"/>
            <a:ext cx="1071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 dirty="0">
                <a:solidFill>
                  <a:schemeClr val="accent2"/>
                </a:solidFill>
              </a:rPr>
              <a:t>Pronoun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035175" y="4419600"/>
            <a:ext cx="55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8000"/>
                </a:solidFill>
              </a:rPr>
              <a:t>He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898650" y="4953000"/>
            <a:ext cx="658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8000"/>
                </a:solidFill>
              </a:rPr>
              <a:t>She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200400" y="5410200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8000"/>
                </a:solidFill>
              </a:rPr>
              <a:t>They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424113" y="5943600"/>
            <a:ext cx="623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</a:rPr>
              <a:t>We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838200"/>
          </a:xfrm>
        </p:spPr>
        <p:txBody>
          <a:bodyPr/>
          <a:lstStyle/>
          <a:p>
            <a:r>
              <a:rPr lang="en-US" altLang="en-US" sz="3600" b="1">
                <a:solidFill>
                  <a:srgbClr val="FF0000"/>
                </a:solidFill>
              </a:rPr>
              <a:t>SPANISH Singular Subject Pronouns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562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/>
              <a:t>I-                                                   </a:t>
            </a:r>
          </a:p>
          <a:p>
            <a:pPr>
              <a:buFontTx/>
              <a:buNone/>
            </a:pPr>
            <a:r>
              <a:rPr lang="en-US" altLang="en-US"/>
              <a:t>		</a:t>
            </a:r>
          </a:p>
          <a:p>
            <a:pPr>
              <a:buFontTx/>
              <a:buNone/>
            </a:pPr>
            <a:r>
              <a:rPr lang="en-US" altLang="en-US"/>
              <a:t>			You </a:t>
            </a:r>
            <a:r>
              <a:rPr lang="en-US" altLang="en-US" i="1"/>
              <a:t>(informal)-</a:t>
            </a:r>
          </a:p>
          <a:p>
            <a:pPr>
              <a:buFontTx/>
              <a:buNone/>
            </a:pPr>
            <a:endParaRPr lang="en-US" altLang="en-US" i="1"/>
          </a:p>
          <a:p>
            <a:pPr>
              <a:buFontTx/>
              <a:buNone/>
            </a:pPr>
            <a:r>
              <a:rPr lang="en-US" altLang="en-US"/>
              <a:t>He-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         She-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                            You </a:t>
            </a:r>
            <a:r>
              <a:rPr lang="en-US" altLang="en-US" i="1"/>
              <a:t>(polite)-</a:t>
            </a:r>
            <a:endParaRPr lang="en-US" altLang="en-US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1524000" cy="115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133600"/>
            <a:ext cx="1600200" cy="103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276600"/>
            <a:ext cx="1981200" cy="121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648200"/>
            <a:ext cx="1828800" cy="11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410200"/>
            <a:ext cx="1600200" cy="136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108325" y="1371600"/>
            <a:ext cx="1235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Yo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223125" y="2362200"/>
            <a:ext cx="1311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T</a:t>
            </a:r>
            <a:r>
              <a:rPr lang="en-US" altLang="en-US" sz="3600" b="1">
                <a:solidFill>
                  <a:srgbClr val="008000"/>
                </a:solidFill>
                <a:cs typeface="Times New Roman" pitchFamily="18" charset="0"/>
              </a:rPr>
              <a:t>ú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886200" y="358140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  <a:cs typeface="Times New Roman" pitchFamily="18" charset="0"/>
              </a:rPr>
              <a:t>Él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343400" y="484505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Ella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7391400" y="5486400"/>
            <a:ext cx="1676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rgbClr val="008000"/>
                </a:solidFill>
              </a:rPr>
              <a:t>Usted (Ud.)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620000" cy="914400"/>
          </a:xfrm>
        </p:spPr>
        <p:txBody>
          <a:bodyPr/>
          <a:lstStyle/>
          <a:p>
            <a:r>
              <a:rPr lang="en-US" altLang="en-US" sz="4000" b="1">
                <a:solidFill>
                  <a:srgbClr val="FF0000"/>
                </a:solidFill>
              </a:rPr>
              <a:t>Spanish Plural Subject Pronouns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229600" cy="5791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We</a:t>
            </a:r>
            <a:r>
              <a:rPr lang="en-US" altLang="en-US" i="1"/>
              <a:t> (us)-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They </a:t>
            </a:r>
            <a:r>
              <a:rPr lang="en-US" altLang="en-US" i="1"/>
              <a:t>(guys/mixed group)-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		     They </a:t>
            </a:r>
            <a:r>
              <a:rPr lang="en-US" altLang="en-US" i="1"/>
              <a:t>(girls ONLY)-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You </a:t>
            </a:r>
            <a:r>
              <a:rPr lang="en-US" altLang="en-US" i="1"/>
              <a:t>(plural/ polite plural)-</a:t>
            </a:r>
            <a:endParaRPr lang="en-US" altLang="en-US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990600"/>
            <a:ext cx="12366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181600" y="10668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Nosotros</a:t>
            </a:r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410200"/>
            <a:ext cx="2209800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2200"/>
            <a:ext cx="2309813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934200" y="25146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Ellos</a:t>
            </a:r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10000"/>
            <a:ext cx="2209800" cy="124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7162800" y="41148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Ellas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010400" y="5438775"/>
            <a:ext cx="1981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Ustedes</a:t>
            </a:r>
          </a:p>
          <a:p>
            <a:r>
              <a:rPr lang="en-US" altLang="en-US" sz="3600" b="1">
                <a:solidFill>
                  <a:srgbClr val="008000"/>
                </a:solidFill>
              </a:rPr>
              <a:t>(Uds.)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5181600" cy="838200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FF0000"/>
                </a:solidFill>
              </a:rPr>
              <a:t>Practica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sz="2400" dirty="0"/>
              <a:t>What SPANISH SUBJECT PRONOUN would you use for the following?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Rosa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sister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yourself and your friends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parents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 </a:t>
            </a:r>
            <a:r>
              <a:rPr lang="en-US" altLang="en-US" sz="2400" dirty="0"/>
              <a:t> yourself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Ana, Rosa &amp; Mia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43000"/>
            <a:ext cx="1219200" cy="75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81200"/>
            <a:ext cx="114300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743200"/>
            <a:ext cx="87312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14738"/>
            <a:ext cx="1219200" cy="72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91038"/>
            <a:ext cx="914400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1447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4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229600" cy="4114800"/>
          </a:xfrm>
        </p:spPr>
        <p:txBody>
          <a:bodyPr/>
          <a:lstStyle/>
          <a:p>
            <a:r>
              <a:rPr lang="en-US" dirty="0" smtClean="0"/>
              <a:t>Complete the handout</a:t>
            </a:r>
            <a:r>
              <a:rPr lang="en-US" dirty="0"/>
              <a:t> </a:t>
            </a:r>
            <a:r>
              <a:rPr lang="en-US" dirty="0" smtClean="0"/>
              <a:t>LOS PRONOMBRES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8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2915</TotalTime>
  <Words>153</Words>
  <Application>Microsoft Office PowerPoint</Application>
  <PresentationFormat>On-screen Show (4:3)</PresentationFormat>
  <Paragraphs>70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Art Class</vt:lpstr>
      <vt:lpstr>Me llamo ____________ Clase 602 La fecha es el 31 de octubre del 2017</vt:lpstr>
      <vt:lpstr>GRAMATICA</vt:lpstr>
      <vt:lpstr>SPANISH Singular Subject Pronouns</vt:lpstr>
      <vt:lpstr>Spanish Plural Subject Pronouns</vt:lpstr>
      <vt:lpstr>Practica</vt:lpstr>
      <vt:lpstr>Tarea # 18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de noviembre del 2009</dc:title>
  <dc:creator>Helen Zumaeta</dc:creator>
  <cp:lastModifiedBy>Helen Zumaeta</cp:lastModifiedBy>
  <cp:revision>36</cp:revision>
  <dcterms:created xsi:type="dcterms:W3CDTF">2009-11-12T19:02:12Z</dcterms:created>
  <dcterms:modified xsi:type="dcterms:W3CDTF">2017-10-31T19:14:44Z</dcterms:modified>
</cp:coreProperties>
</file>